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it-IT"/>
              <a:t>L'educatore cristiano. Come uno scherpa che accompagna</a:t>
            </a:r>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758A93-ACFC-45EB-956D-328EBF480E05}" type="datetimeFigureOut">
              <a:rPr lang="it-IT" smtClean="0"/>
              <a:pPr/>
              <a:t>08/11/2022</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it-IT"/>
              <a:t>Prof. Francesco Cannizzaro</a:t>
            </a:r>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3E6152-0A73-442B-9FB4-89DF71FF85BD}" type="slidenum">
              <a:rPr lang="it-IT" smtClean="0"/>
              <a:pPr/>
              <a:t>‹N›</a:t>
            </a:fld>
            <a:endParaRPr 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it-IT"/>
              <a:t>L'educatore cristiano. Come uno scherpa che accompagna</a:t>
            </a:r>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CC40F5-F60E-4AF7-B97A-A98B68E73D6D}" type="datetimeFigureOut">
              <a:rPr lang="it-IT" smtClean="0"/>
              <a:pPr/>
              <a:t>08/11/2022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it-IT"/>
              <a:t>Prof. Francesco Cannizzaro</a:t>
            </a:r>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97A2D8-3978-4980-95F9-03670D907FBC}" type="slidenum">
              <a:rPr lang="it-IT" smtClean="0"/>
              <a:pPr/>
              <a:t>‹N›</a:t>
            </a:fld>
            <a:endParaRPr lang="it-IT"/>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r>
              <a:rPr lang="it-IT"/>
              <a:t>21/08/2020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r>
              <a:rPr lang="it-IT"/>
              <a:t>21/08/2020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r>
              <a:rPr lang="it-IT"/>
              <a:t>21/08/2020</a:t>
            </a:r>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r>
              <a:rPr lang="it-IT"/>
              <a:t>21/08/2020</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21/08/2020</a:t>
            </a:r>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r>
              <a:rPr lang="it-IT"/>
              <a:t>21/08/2020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r>
              <a:rPr lang="it-IT"/>
              <a:t>21/08/2020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0596EC-34A4-42AA-A5B9-9DA3E43AF6D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21/08/2020</a:t>
            </a: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596EC-34A4-42AA-A5B9-9DA3E43AF6D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792087"/>
          </a:xfrm>
        </p:spPr>
        <p:txBody>
          <a:bodyPr>
            <a:normAutofit/>
          </a:bodyPr>
          <a:lstStyle/>
          <a:p>
            <a:r>
              <a:rPr lang="it-IT" b="1" dirty="0">
                <a:solidFill>
                  <a:srgbClr val="FF0000"/>
                </a:solidFill>
              </a:rPr>
              <a:t>L’educatore. Colui che accompagna</a:t>
            </a:r>
          </a:p>
        </p:txBody>
      </p:sp>
      <p:sp>
        <p:nvSpPr>
          <p:cNvPr id="3" name="Sottotitolo 2"/>
          <p:cNvSpPr>
            <a:spLocks noGrp="1"/>
          </p:cNvSpPr>
          <p:nvPr>
            <p:ph type="subTitle" idx="1"/>
          </p:nvPr>
        </p:nvSpPr>
        <p:spPr>
          <a:xfrm>
            <a:off x="251520" y="4797152"/>
            <a:ext cx="8640960" cy="864096"/>
          </a:xfrm>
          <a:solidFill>
            <a:srgbClr val="FFFF00"/>
          </a:solidFill>
          <a:ln w="25400">
            <a:solidFill>
              <a:srgbClr val="FF0000"/>
            </a:solidFill>
          </a:ln>
        </p:spPr>
        <p:txBody>
          <a:bodyPr>
            <a:normAutofit fontScale="70000" lnSpcReduction="20000"/>
          </a:bodyPr>
          <a:lstStyle/>
          <a:p>
            <a:r>
              <a:rPr lang="it-IT" sz="2800" dirty="0">
                <a:solidFill>
                  <a:schemeClr val="tx1"/>
                </a:solidFill>
              </a:rPr>
              <a:t>Quello dell’educatore è un ruolo difficile, che tocca nel profondo chi lo ricopre, che lo colpisce in profondità emotive che spesso nemmeno sapeva di possedere, ruolo che richiede il massimo delle competenze tecniche, relazionali, emotive.</a:t>
            </a:r>
            <a:endParaRPr lang="it-IT"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a:t>
            </a:fld>
            <a:endParaRPr lang="it-IT"/>
          </a:p>
        </p:txBody>
      </p:sp>
      <p:sp>
        <p:nvSpPr>
          <p:cNvPr id="6" name="CasellaDiTesto 5"/>
          <p:cNvSpPr txBox="1"/>
          <p:nvPr/>
        </p:nvSpPr>
        <p:spPr>
          <a:xfrm>
            <a:off x="251520" y="5877272"/>
            <a:ext cx="8640960" cy="400110"/>
          </a:xfrm>
          <a:prstGeom prst="rect">
            <a:avLst/>
          </a:prstGeom>
          <a:noFill/>
        </p:spPr>
        <p:txBody>
          <a:bodyPr wrap="square" rtlCol="0">
            <a:spAutoFit/>
          </a:bodyPr>
          <a:lstStyle/>
          <a:p>
            <a:pPr algn="ctr"/>
            <a:r>
              <a:rPr lang="it-IT" sz="2000" b="1" dirty="0"/>
              <a:t>Prof. Francesco Cannizzaro - Specialista in Pedagogia, Bioetica e Sessuologia</a:t>
            </a:r>
          </a:p>
        </p:txBody>
      </p:sp>
      <p:pic>
        <p:nvPicPr>
          <p:cNvPr id="7" name="Picture 2" descr="C:\Users\Master\Desktop\1.jpg"/>
          <p:cNvPicPr>
            <a:picLocks noChangeAspect="1" noChangeArrowheads="1"/>
          </p:cNvPicPr>
          <p:nvPr/>
        </p:nvPicPr>
        <p:blipFill>
          <a:blip r:embed="rId2" cstate="print"/>
          <a:srcRect/>
          <a:stretch>
            <a:fillRect/>
          </a:stretch>
        </p:blipFill>
        <p:spPr bwMode="auto">
          <a:xfrm>
            <a:off x="1547664" y="1268760"/>
            <a:ext cx="6042978" cy="3147789"/>
          </a:xfrm>
          <a:prstGeom prst="rect">
            <a:avLst/>
          </a:prstGeom>
          <a:noFill/>
          <a:ln w="25400">
            <a:solidFill>
              <a:srgbClr val="FF0000"/>
            </a:solidFill>
          </a:ln>
        </p:spPr>
      </p:pic>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347864" y="2060848"/>
            <a:ext cx="5472608" cy="4248472"/>
          </a:xfrm>
          <a:solidFill>
            <a:srgbClr val="FFFF00"/>
          </a:solidFill>
          <a:ln w="25400">
            <a:solidFill>
              <a:srgbClr val="FF0000"/>
            </a:solidFill>
          </a:ln>
        </p:spPr>
        <p:txBody>
          <a:bodyPr>
            <a:normAutofit/>
          </a:bodyPr>
          <a:lstStyle/>
          <a:p>
            <a:pPr algn="just"/>
            <a:r>
              <a:rPr lang="it-IT" sz="2400" b="1" dirty="0">
                <a:solidFill>
                  <a:srgbClr val="FF0000"/>
                </a:solidFill>
              </a:rPr>
              <a:t>E’ bene sottolineare </a:t>
            </a:r>
            <a:r>
              <a:rPr lang="it-IT" sz="2400" dirty="0">
                <a:solidFill>
                  <a:schemeClr val="tx1"/>
                </a:solidFill>
              </a:rPr>
              <a:t>la differenza tra rischio e pericolo: i pericoli sono da evitare e chi mette in pericolo un ragazzo commette un atto immorale e spesso anche un reato; il rischio è un pericolo calcolato, e non è eliminabile dalla sfera della nostra esistenza. </a:t>
            </a:r>
          </a:p>
          <a:p>
            <a:pPr algn="just"/>
            <a:r>
              <a:rPr lang="it-IT" sz="2400" b="1" dirty="0">
                <a:solidFill>
                  <a:srgbClr val="FF0000"/>
                </a:solidFill>
              </a:rPr>
              <a:t>L’educazione deve evitare i pericoli </a:t>
            </a:r>
            <a:r>
              <a:rPr lang="it-IT" sz="2400" dirty="0">
                <a:solidFill>
                  <a:schemeClr val="tx1"/>
                </a:solidFill>
              </a:rPr>
              <a:t>ma non può fare a meno di affrontare i rischi, anzi a volte li deve addirittura provocare e inventare. </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10</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Da non confondere tra rischi e pericoli</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8194" name="Picture 2" descr="C:\Users\Master\Desktop\8.jpg"/>
          <p:cNvPicPr>
            <a:picLocks noChangeAspect="1" noChangeArrowheads="1"/>
          </p:cNvPicPr>
          <p:nvPr/>
        </p:nvPicPr>
        <p:blipFill>
          <a:blip r:embed="rId2" cstate="print"/>
          <a:srcRect/>
          <a:stretch>
            <a:fillRect/>
          </a:stretch>
        </p:blipFill>
        <p:spPr bwMode="auto">
          <a:xfrm>
            <a:off x="179512" y="3140968"/>
            <a:ext cx="3029845"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060848"/>
            <a:ext cx="5472608" cy="4248472"/>
          </a:xfrm>
          <a:solidFill>
            <a:srgbClr val="FFFF00"/>
          </a:solidFill>
          <a:ln w="25400">
            <a:solidFill>
              <a:srgbClr val="FF0000"/>
            </a:solidFill>
          </a:ln>
        </p:spPr>
        <p:txBody>
          <a:bodyPr>
            <a:normAutofit lnSpcReduction="10000"/>
          </a:bodyPr>
          <a:lstStyle/>
          <a:p>
            <a:pPr algn="just"/>
            <a:r>
              <a:rPr lang="it-IT" sz="2400" b="1" dirty="0">
                <a:solidFill>
                  <a:srgbClr val="FF0000"/>
                </a:solidFill>
              </a:rPr>
              <a:t>Ad essere protettiva </a:t>
            </a:r>
            <a:r>
              <a:rPr lang="it-IT" sz="2400" dirty="0">
                <a:solidFill>
                  <a:schemeClr val="tx1"/>
                </a:solidFill>
              </a:rPr>
              <a:t>è la relazione educativa, che rafforza e a volte sostituisce il gesto concreto dell’educatore; proteggere significa far sapere che ci siamo, anche se a volte la nostra presenza sarà ignorata. </a:t>
            </a:r>
          </a:p>
          <a:p>
            <a:pPr algn="just"/>
            <a:r>
              <a:rPr lang="it-IT" sz="2400" b="1" dirty="0">
                <a:solidFill>
                  <a:srgbClr val="FF0000"/>
                </a:solidFill>
              </a:rPr>
              <a:t>Con gli adolescenti </a:t>
            </a:r>
            <a:r>
              <a:rPr lang="it-IT" sz="2400" dirty="0">
                <a:solidFill>
                  <a:schemeClr val="tx1"/>
                </a:solidFill>
              </a:rPr>
              <a:t>questa dinamica è tipica, ed è fondamentale per la guida saper reggere psicologicamente all’apparente distacco del ragazzo e al fatto che egli sembra ignorare la nostra presenza.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11</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La presenza protettiva dell’educatore</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9218" name="Picture 2" descr="C:\Users\Master\Desktop\9.jpg"/>
          <p:cNvPicPr>
            <a:picLocks noChangeAspect="1" noChangeArrowheads="1"/>
          </p:cNvPicPr>
          <p:nvPr/>
        </p:nvPicPr>
        <p:blipFill>
          <a:blip r:embed="rId2" cstate="print"/>
          <a:srcRect/>
          <a:stretch>
            <a:fillRect/>
          </a:stretch>
        </p:blipFill>
        <p:spPr bwMode="auto">
          <a:xfrm>
            <a:off x="5796136" y="3140968"/>
            <a:ext cx="3168352" cy="210839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131840" y="2060848"/>
            <a:ext cx="5760640" cy="3816424"/>
          </a:xfrm>
          <a:solidFill>
            <a:srgbClr val="FFFF00"/>
          </a:solidFill>
          <a:ln w="25400">
            <a:solidFill>
              <a:srgbClr val="FF0000"/>
            </a:solidFill>
          </a:ln>
        </p:spPr>
        <p:txBody>
          <a:bodyPr>
            <a:normAutofit fontScale="70000" lnSpcReduction="20000"/>
          </a:bodyPr>
          <a:lstStyle/>
          <a:p>
            <a:pPr algn="just"/>
            <a:r>
              <a:rPr lang="it-IT" sz="3400" b="1" dirty="0">
                <a:solidFill>
                  <a:srgbClr val="FF0000"/>
                </a:solidFill>
              </a:rPr>
              <a:t>L’educatore</a:t>
            </a:r>
            <a:r>
              <a:rPr lang="it-IT" sz="3400" dirty="0">
                <a:solidFill>
                  <a:schemeClr val="tx1"/>
                </a:solidFill>
              </a:rPr>
              <a:t> ha dunque sempre un occhio sulla bussola, anche se non si fa scorgere mentre la osserva. </a:t>
            </a:r>
          </a:p>
          <a:p>
            <a:pPr algn="just"/>
            <a:r>
              <a:rPr lang="it-IT" sz="3400" b="1" dirty="0">
                <a:solidFill>
                  <a:srgbClr val="FF0000"/>
                </a:solidFill>
              </a:rPr>
              <a:t>Ma dov’è il nord? </a:t>
            </a:r>
            <a:r>
              <a:rPr lang="it-IT" sz="3400" dirty="0">
                <a:solidFill>
                  <a:schemeClr val="tx1"/>
                </a:solidFill>
              </a:rPr>
              <a:t>Dove punta l’educatore, dove guida il proprio allievo? </a:t>
            </a:r>
          </a:p>
          <a:p>
            <a:pPr algn="just"/>
            <a:r>
              <a:rPr lang="it-IT" sz="3400" b="1" dirty="0">
                <a:solidFill>
                  <a:srgbClr val="FF0000"/>
                </a:solidFill>
              </a:rPr>
              <a:t>Se l’educazione è una tecnica</a:t>
            </a:r>
            <a:r>
              <a:rPr lang="it-IT" sz="3400" dirty="0">
                <a:solidFill>
                  <a:schemeClr val="tx1"/>
                </a:solidFill>
              </a:rPr>
              <a:t>, allora occorre capire perché e a che cosa si educa, sapendo che anche il saper operare un paziente è una tecnica ma è usata in modo diverso da un chirurgo coscienzioso e da un trafficante di organi, e la differenza non è affatto nella competenza tecnica.</a:t>
            </a:r>
            <a:endParaRPr lang="it-IT" sz="2400"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12</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L’educatore ha sempre in mano la bussola</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10242" name="Picture 2" descr="C:\Users\Master\Desktop\10.jpg"/>
          <p:cNvPicPr>
            <a:picLocks noChangeAspect="1" noChangeArrowheads="1"/>
          </p:cNvPicPr>
          <p:nvPr/>
        </p:nvPicPr>
        <p:blipFill>
          <a:blip r:embed="rId2" cstate="print"/>
          <a:srcRect b="7103"/>
          <a:stretch>
            <a:fillRect/>
          </a:stretch>
        </p:blipFill>
        <p:spPr bwMode="auto">
          <a:xfrm>
            <a:off x="251520" y="2564904"/>
            <a:ext cx="2728419" cy="280831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060848"/>
            <a:ext cx="5760640" cy="3816424"/>
          </a:xfrm>
          <a:solidFill>
            <a:srgbClr val="FFFF00"/>
          </a:solidFill>
          <a:ln w="25400">
            <a:solidFill>
              <a:srgbClr val="FF0000"/>
            </a:solidFill>
          </a:ln>
        </p:spPr>
        <p:txBody>
          <a:bodyPr>
            <a:normAutofit fontScale="92500" lnSpcReduction="20000"/>
          </a:bodyPr>
          <a:lstStyle/>
          <a:p>
            <a:pPr algn="just"/>
            <a:r>
              <a:rPr lang="it-IT" sz="2800" b="1" dirty="0">
                <a:solidFill>
                  <a:srgbClr val="FF0000"/>
                </a:solidFill>
              </a:rPr>
              <a:t>Il nazista </a:t>
            </a:r>
            <a:r>
              <a:rPr lang="it-IT" sz="2800" dirty="0">
                <a:solidFill>
                  <a:schemeClr val="tx1"/>
                </a:solidFill>
              </a:rPr>
              <a:t>che addestrava i ragazzi all’odio antisemita era tecnicamente un buon educatore (purtroppo), ma ovviamente la sua bussola puntava su un Nord tragico e assassino.</a:t>
            </a:r>
          </a:p>
          <a:p>
            <a:pPr algn="just"/>
            <a:r>
              <a:rPr lang="it-IT" sz="2800" b="1" dirty="0">
                <a:solidFill>
                  <a:srgbClr val="FF0000"/>
                </a:solidFill>
              </a:rPr>
              <a:t>L’idraulico</a:t>
            </a:r>
            <a:r>
              <a:rPr lang="it-IT" sz="2800" dirty="0">
                <a:solidFill>
                  <a:schemeClr val="tx1"/>
                </a:solidFill>
              </a:rPr>
              <a:t> chiamato ad Auschwitz a riparare le docce dalle quali fuoriusciva il gas </a:t>
            </a:r>
            <a:r>
              <a:rPr lang="it-IT" sz="2800" dirty="0" err="1">
                <a:solidFill>
                  <a:schemeClr val="tx1"/>
                </a:solidFill>
              </a:rPr>
              <a:t>Zyklon</a:t>
            </a:r>
            <a:r>
              <a:rPr lang="it-IT" sz="2800" dirty="0">
                <a:solidFill>
                  <a:schemeClr val="tx1"/>
                </a:solidFill>
              </a:rPr>
              <a:t> B poteva essere tecnicamente un eccellente professionista, ma la scelta tra il sabotare le docce e il ripararle era morale e politica. </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13</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L’educatore può commettere disastri!</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11267" name="Picture 3" descr="C:\Users\Master\Desktop\16.jpg"/>
          <p:cNvPicPr>
            <a:picLocks noChangeAspect="1" noChangeArrowheads="1"/>
          </p:cNvPicPr>
          <p:nvPr/>
        </p:nvPicPr>
        <p:blipFill>
          <a:blip r:embed="rId2" cstate="print"/>
          <a:srcRect/>
          <a:stretch>
            <a:fillRect/>
          </a:stretch>
        </p:blipFill>
        <p:spPr bwMode="auto">
          <a:xfrm>
            <a:off x="6156176" y="3068960"/>
            <a:ext cx="2800311" cy="18002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500" fill="hold"/>
                                        <p:tgtEl>
                                          <p:spTgt spid="11267"/>
                                        </p:tgtEl>
                                        <p:attrNameLst>
                                          <p:attrName>ppt_w</p:attrName>
                                        </p:attrNameLst>
                                      </p:cBhvr>
                                      <p:tavLst>
                                        <p:tav tm="0">
                                          <p:val>
                                            <p:fltVal val="0"/>
                                          </p:val>
                                        </p:tav>
                                        <p:tav tm="100000">
                                          <p:val>
                                            <p:strVal val="#ppt_w"/>
                                          </p:val>
                                        </p:tav>
                                      </p:tavLst>
                                    </p:anim>
                                    <p:anim calcmode="lin" valueType="num">
                                      <p:cBhvr>
                                        <p:cTn id="8" dur="500" fill="hold"/>
                                        <p:tgtEl>
                                          <p:spTgt spid="1126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556792"/>
            <a:ext cx="8640960" cy="3096344"/>
          </a:xfrm>
          <a:solidFill>
            <a:srgbClr val="FFFF00"/>
          </a:solidFill>
          <a:ln w="25400">
            <a:solidFill>
              <a:srgbClr val="FF0000"/>
            </a:solidFill>
          </a:ln>
        </p:spPr>
        <p:txBody>
          <a:bodyPr>
            <a:normAutofit/>
          </a:bodyPr>
          <a:lstStyle/>
          <a:p>
            <a:pPr algn="just"/>
            <a:r>
              <a:rPr lang="it-IT" sz="2400" b="1" dirty="0">
                <a:solidFill>
                  <a:srgbClr val="FF0000"/>
                </a:solidFill>
              </a:rPr>
              <a:t>Questo vale </a:t>
            </a:r>
            <a:r>
              <a:rPr lang="it-IT" sz="2400" dirty="0">
                <a:solidFill>
                  <a:schemeClr val="tx1"/>
                </a:solidFill>
              </a:rPr>
              <a:t>anche per l’educatore, per il quale la parola politica purtroppo potrebbe risultare caricata di tutta la patina negativa che soprattutto in Italia le è stata depositata sopra. </a:t>
            </a:r>
          </a:p>
          <a:p>
            <a:pPr algn="just"/>
            <a:r>
              <a:rPr lang="it-IT" sz="2400" b="1" dirty="0">
                <a:solidFill>
                  <a:srgbClr val="FF0000"/>
                </a:solidFill>
              </a:rPr>
              <a:t>Ma in realtà </a:t>
            </a:r>
            <a:r>
              <a:rPr lang="it-IT" sz="2400" dirty="0">
                <a:solidFill>
                  <a:schemeClr val="tx1"/>
                </a:solidFill>
              </a:rPr>
              <a:t>“politica” significa sostanzialmente “</a:t>
            </a:r>
            <a:r>
              <a:rPr lang="it-IT" sz="2400" b="1" dirty="0">
                <a:solidFill>
                  <a:schemeClr val="tx1"/>
                </a:solidFill>
              </a:rPr>
              <a:t>idea di una polis</a:t>
            </a:r>
            <a:r>
              <a:rPr lang="it-IT" sz="2400" dirty="0">
                <a:solidFill>
                  <a:schemeClr val="tx1"/>
                </a:solidFill>
              </a:rPr>
              <a:t>”, ovvero rappresentazione anticipata di un modello sociale, di un modo di convivenza, rispetto al quale l’educazione come tecnica resta uno strumento, per quanto importante e in alcuni casi fondamentale.</a:t>
            </a:r>
          </a:p>
          <a:p>
            <a:pPr algn="just"/>
            <a:endParaRPr lang="it-IT" sz="2800"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14</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L’educatore prepara alla vita </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12290" name="Picture 2" descr="C:\Users\Master\Desktop\12.jpg"/>
          <p:cNvPicPr>
            <a:picLocks noChangeAspect="1" noChangeArrowheads="1"/>
          </p:cNvPicPr>
          <p:nvPr/>
        </p:nvPicPr>
        <p:blipFill>
          <a:blip r:embed="rId2" cstate="print"/>
          <a:srcRect/>
          <a:stretch>
            <a:fillRect/>
          </a:stretch>
        </p:blipFill>
        <p:spPr bwMode="auto">
          <a:xfrm>
            <a:off x="2483768" y="4725144"/>
            <a:ext cx="4248472" cy="189663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988840"/>
            <a:ext cx="5760640" cy="4104456"/>
          </a:xfrm>
          <a:solidFill>
            <a:srgbClr val="FFFF00"/>
          </a:solidFill>
          <a:ln w="25400">
            <a:solidFill>
              <a:srgbClr val="FF0000"/>
            </a:solidFill>
          </a:ln>
        </p:spPr>
        <p:txBody>
          <a:bodyPr>
            <a:normAutofit lnSpcReduction="10000"/>
          </a:bodyPr>
          <a:lstStyle/>
          <a:p>
            <a:pPr algn="just"/>
            <a:r>
              <a:rPr lang="it-IT" sz="2400" b="1" dirty="0">
                <a:solidFill>
                  <a:srgbClr val="FF0000"/>
                </a:solidFill>
              </a:rPr>
              <a:t>Difficile il ruolo dell’accompagnatore</a:t>
            </a:r>
            <a:r>
              <a:rPr lang="it-IT" sz="2400" dirty="0">
                <a:solidFill>
                  <a:schemeClr val="tx1"/>
                </a:solidFill>
              </a:rPr>
              <a:t>, perché questo Nord non deve mai irrigidirsi in dogma, perché occorre sempre saper rendere flessibili i percorsi ma anche sapere che una meta esiste.</a:t>
            </a:r>
          </a:p>
          <a:p>
            <a:pPr algn="just"/>
            <a:r>
              <a:rPr lang="it-IT" sz="2400" b="1" dirty="0">
                <a:solidFill>
                  <a:srgbClr val="FF0000"/>
                </a:solidFill>
              </a:rPr>
              <a:t>Non si cammina </a:t>
            </a:r>
            <a:r>
              <a:rPr lang="it-IT" sz="2400" dirty="0">
                <a:solidFill>
                  <a:schemeClr val="tx1"/>
                </a:solidFill>
              </a:rPr>
              <a:t>in circolo nell’educazione, ma al contempo occorre sapere che se la linea retta è il modo più breve per collegare due punti non è quasi mai il modo più educativo. </a:t>
            </a:r>
          </a:p>
          <a:p>
            <a:pPr algn="just"/>
            <a:r>
              <a:rPr lang="it-IT" sz="2400" b="1" dirty="0">
                <a:solidFill>
                  <a:srgbClr val="FF0000"/>
                </a:solidFill>
              </a:rPr>
              <a:t>Anche se </a:t>
            </a:r>
            <a:r>
              <a:rPr lang="it-IT" sz="2400" dirty="0">
                <a:solidFill>
                  <a:schemeClr val="tx1"/>
                </a:solidFill>
              </a:rPr>
              <a:t>al secondo punto occorre arrivarci.</a:t>
            </a:r>
          </a:p>
          <a:p>
            <a:pPr algn="just"/>
            <a:endParaRPr lang="it-IT" sz="2800"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15</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L’educatore rende flessibili i percorsi</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13314" name="Picture 2" descr="C:\Users\Master\Desktop\13.jpg"/>
          <p:cNvPicPr>
            <a:picLocks noChangeAspect="1" noChangeArrowheads="1"/>
          </p:cNvPicPr>
          <p:nvPr/>
        </p:nvPicPr>
        <p:blipFill>
          <a:blip r:embed="rId2" cstate="print"/>
          <a:srcRect/>
          <a:stretch>
            <a:fillRect/>
          </a:stretch>
        </p:blipFill>
        <p:spPr bwMode="auto">
          <a:xfrm>
            <a:off x="6084168" y="3068960"/>
            <a:ext cx="2921636"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139952" y="2060848"/>
            <a:ext cx="4752528" cy="3528392"/>
          </a:xfrm>
          <a:solidFill>
            <a:srgbClr val="FFFF00"/>
          </a:solidFill>
          <a:ln w="25400">
            <a:solidFill>
              <a:srgbClr val="FF0000"/>
            </a:solidFill>
          </a:ln>
        </p:spPr>
        <p:txBody>
          <a:bodyPr>
            <a:normAutofit fontScale="92500" lnSpcReduction="20000"/>
          </a:bodyPr>
          <a:lstStyle/>
          <a:p>
            <a:pPr algn="just"/>
            <a:r>
              <a:rPr lang="it-IT" sz="2800" b="1" dirty="0">
                <a:solidFill>
                  <a:srgbClr val="FF0000"/>
                </a:solidFill>
              </a:rPr>
              <a:t>Sappiamo</a:t>
            </a:r>
            <a:r>
              <a:rPr lang="it-IT" sz="2800" dirty="0">
                <a:solidFill>
                  <a:schemeClr val="tx1"/>
                </a:solidFill>
              </a:rPr>
              <a:t> dove stiamo accompagnando i nostri ragazzi? </a:t>
            </a:r>
          </a:p>
          <a:p>
            <a:pPr algn="just"/>
            <a:r>
              <a:rPr lang="it-IT" sz="2800" b="1" dirty="0">
                <a:solidFill>
                  <a:srgbClr val="FF0000"/>
                </a:solidFill>
              </a:rPr>
              <a:t>Abbiamo</a:t>
            </a:r>
            <a:r>
              <a:rPr lang="it-IT" sz="2800" dirty="0">
                <a:solidFill>
                  <a:schemeClr val="tx1"/>
                </a:solidFill>
              </a:rPr>
              <a:t> gli occhi fissi sulla bussola e l’immaginazione già alla meta? </a:t>
            </a:r>
          </a:p>
          <a:p>
            <a:pPr algn="just"/>
            <a:r>
              <a:rPr lang="it-IT" sz="2800" b="1" dirty="0">
                <a:solidFill>
                  <a:srgbClr val="FF0000"/>
                </a:solidFill>
              </a:rPr>
              <a:t>Crediamo</a:t>
            </a:r>
            <a:r>
              <a:rPr lang="it-IT" sz="2800" dirty="0">
                <a:solidFill>
                  <a:schemeClr val="tx1"/>
                </a:solidFill>
              </a:rPr>
              <a:t> ancora che una meta esista?</a:t>
            </a:r>
          </a:p>
          <a:p>
            <a:r>
              <a:rPr lang="it-IT" sz="2800" b="1" dirty="0">
                <a:solidFill>
                  <a:srgbClr val="FF0000"/>
                </a:solidFill>
              </a:rPr>
              <a:t>Nessun educatore può evitare, prima o poi, di porsi queste difficili domande.</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16</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L’educatore e le domande, sempre da rinfrescare</a:t>
            </a:r>
          </a:p>
        </p:txBody>
      </p:sp>
      <p:sp>
        <p:nvSpPr>
          <p:cNvPr id="7" name="CasellaDiTesto 6"/>
          <p:cNvSpPr txBox="1"/>
          <p:nvPr/>
        </p:nvSpPr>
        <p:spPr>
          <a:xfrm>
            <a:off x="827584" y="4437112"/>
            <a:ext cx="2304256" cy="1446550"/>
          </a:xfrm>
          <a:prstGeom prst="rect">
            <a:avLst/>
          </a:prstGeom>
          <a:noFill/>
        </p:spPr>
        <p:txBody>
          <a:bodyPr wrap="square" rtlCol="0">
            <a:spAutoFit/>
          </a:bodyPr>
          <a:lstStyle/>
          <a:p>
            <a:pPr algn="ctr"/>
            <a:r>
              <a:rPr lang="it-IT" sz="8800" b="1" dirty="0">
                <a:solidFill>
                  <a:srgbClr val="FF0000"/>
                </a:solidFill>
              </a:rPr>
              <a:t>FINE</a:t>
            </a:r>
          </a:p>
        </p:txBody>
      </p:sp>
      <p:sp>
        <p:nvSpPr>
          <p:cNvPr id="10"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14338" name="Picture 2" descr="C:\Users\Master\Desktop\14.jpg"/>
          <p:cNvPicPr>
            <a:picLocks noChangeAspect="1" noChangeArrowheads="1"/>
          </p:cNvPicPr>
          <p:nvPr/>
        </p:nvPicPr>
        <p:blipFill>
          <a:blip r:embed="rId2" cstate="print"/>
          <a:srcRect/>
          <a:stretch>
            <a:fillRect/>
          </a:stretch>
        </p:blipFill>
        <p:spPr bwMode="auto">
          <a:xfrm>
            <a:off x="251520" y="2084345"/>
            <a:ext cx="3672408" cy="228075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1000"/>
                                        <p:tgtEl>
                                          <p:spTgt spid="7"/>
                                        </p:tgtEl>
                                      </p:cBhvr>
                                    </p:animEffect>
                                    <p:anim calcmode="lin" valueType="num">
                                      <p:cBhvr>
                                        <p:cTn id="49" dur="1000" fill="hold"/>
                                        <p:tgtEl>
                                          <p:spTgt spid="7"/>
                                        </p:tgtEl>
                                        <p:attrNameLst>
                                          <p:attrName>ppt_x</p:attrName>
                                        </p:attrNameLst>
                                      </p:cBhvr>
                                      <p:tavLst>
                                        <p:tav tm="0">
                                          <p:val>
                                            <p:strVal val="#ppt_x"/>
                                          </p:val>
                                        </p:tav>
                                        <p:tav tm="100000">
                                          <p:val>
                                            <p:strVal val="#ppt_x"/>
                                          </p:val>
                                        </p:tav>
                                      </p:tavLst>
                                    </p:anim>
                                    <p:anim calcmode="lin" valueType="num">
                                      <p:cBhvr>
                                        <p:cTn id="5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772816"/>
            <a:ext cx="5616624" cy="4464496"/>
          </a:xfrm>
          <a:solidFill>
            <a:srgbClr val="FFFF00"/>
          </a:solidFill>
          <a:ln w="25400">
            <a:solidFill>
              <a:srgbClr val="FF0000"/>
            </a:solidFill>
          </a:ln>
        </p:spPr>
        <p:txBody>
          <a:bodyPr>
            <a:normAutofit fontScale="85000" lnSpcReduction="10000"/>
          </a:bodyPr>
          <a:lstStyle/>
          <a:p>
            <a:pPr algn="just">
              <a:buFont typeface="Wingdings" pitchFamily="2" charset="2"/>
              <a:buChar char="Ø"/>
            </a:pPr>
            <a:r>
              <a:rPr lang="it-IT" sz="2400" dirty="0">
                <a:solidFill>
                  <a:schemeClr val="tx1"/>
                </a:solidFill>
              </a:rPr>
              <a:t> É una persona matura e responsabile.</a:t>
            </a:r>
          </a:p>
          <a:p>
            <a:pPr algn="just">
              <a:buFont typeface="Wingdings" pitchFamily="2" charset="2"/>
              <a:buChar char="Ø"/>
            </a:pPr>
            <a:r>
              <a:rPr lang="it-IT" sz="2400" dirty="0">
                <a:solidFill>
                  <a:schemeClr val="tx1"/>
                </a:solidFill>
              </a:rPr>
              <a:t> Ha un progetto educativo di riferimento.</a:t>
            </a:r>
          </a:p>
          <a:p>
            <a:pPr algn="just">
              <a:buFont typeface="Wingdings" pitchFamily="2" charset="2"/>
              <a:buChar char="Ø"/>
            </a:pPr>
            <a:r>
              <a:rPr lang="it-IT" sz="2400" dirty="0">
                <a:solidFill>
                  <a:schemeClr val="tx1"/>
                </a:solidFill>
              </a:rPr>
              <a:t> É una guida sicura per i ragazzi. </a:t>
            </a:r>
          </a:p>
          <a:p>
            <a:pPr algn="just">
              <a:buFont typeface="Wingdings" pitchFamily="2" charset="2"/>
              <a:buChar char="Ø"/>
            </a:pPr>
            <a:r>
              <a:rPr lang="it-IT" sz="2400" dirty="0">
                <a:solidFill>
                  <a:schemeClr val="tx1"/>
                </a:solidFill>
              </a:rPr>
              <a:t> Li lascia andare avanti. </a:t>
            </a:r>
          </a:p>
          <a:p>
            <a:pPr algn="just">
              <a:buFont typeface="Wingdings" pitchFamily="2" charset="2"/>
              <a:buChar char="Ø"/>
            </a:pPr>
            <a:r>
              <a:rPr lang="it-IT" sz="2400" dirty="0">
                <a:solidFill>
                  <a:schemeClr val="tx1"/>
                </a:solidFill>
              </a:rPr>
              <a:t> Li richiama indietro. </a:t>
            </a:r>
          </a:p>
          <a:p>
            <a:pPr algn="just">
              <a:buFont typeface="Wingdings" pitchFamily="2" charset="2"/>
              <a:buChar char="Ø"/>
            </a:pPr>
            <a:r>
              <a:rPr lang="it-IT" sz="2400" dirty="0">
                <a:solidFill>
                  <a:schemeClr val="tx1"/>
                </a:solidFill>
              </a:rPr>
              <a:t> Scosta i sassi sulla via.</a:t>
            </a:r>
          </a:p>
          <a:p>
            <a:pPr algn="just">
              <a:buFont typeface="Wingdings" pitchFamily="2" charset="2"/>
              <a:buChar char="Ø"/>
            </a:pPr>
            <a:r>
              <a:rPr lang="it-IT" sz="2400" dirty="0">
                <a:solidFill>
                  <a:schemeClr val="tx1"/>
                </a:solidFill>
              </a:rPr>
              <a:t> Ne posiziona alcuni dove non ve ne sono. </a:t>
            </a:r>
          </a:p>
          <a:p>
            <a:pPr algn="just">
              <a:buFont typeface="Wingdings" pitchFamily="2" charset="2"/>
              <a:buChar char="Ø"/>
            </a:pPr>
            <a:r>
              <a:rPr lang="it-IT" sz="2400" dirty="0">
                <a:solidFill>
                  <a:schemeClr val="tx1"/>
                </a:solidFill>
              </a:rPr>
              <a:t> Scava buche, ne riempie, ne riscava. </a:t>
            </a:r>
          </a:p>
          <a:p>
            <a:pPr algn="just">
              <a:buFont typeface="Wingdings" pitchFamily="2" charset="2"/>
              <a:buChar char="Ø"/>
            </a:pPr>
            <a:r>
              <a:rPr lang="it-IT" sz="2400" dirty="0">
                <a:solidFill>
                  <a:schemeClr val="tx1"/>
                </a:solidFill>
              </a:rPr>
              <a:t> Consola chi è stanco, incita i pigri. </a:t>
            </a:r>
          </a:p>
          <a:p>
            <a:pPr algn="just">
              <a:buFont typeface="Wingdings" pitchFamily="2" charset="2"/>
              <a:buChar char="Ø"/>
            </a:pPr>
            <a:r>
              <a:rPr lang="it-IT" sz="2400" dirty="0">
                <a:solidFill>
                  <a:schemeClr val="tx1"/>
                </a:solidFill>
              </a:rPr>
              <a:t> Rallenta i troppo audaci. </a:t>
            </a:r>
          </a:p>
          <a:p>
            <a:pPr algn="just">
              <a:buFont typeface="Wingdings" pitchFamily="2" charset="2"/>
              <a:buChar char="Ø"/>
            </a:pPr>
            <a:r>
              <a:rPr lang="it-IT" sz="2400" dirty="0">
                <a:solidFill>
                  <a:schemeClr val="tx1"/>
                </a:solidFill>
              </a:rPr>
              <a:t> Non fa mai preferenze.</a:t>
            </a:r>
          </a:p>
          <a:p>
            <a:pPr algn="just">
              <a:buFont typeface="Wingdings" pitchFamily="2" charset="2"/>
              <a:buChar char="Ø"/>
            </a:pPr>
            <a:r>
              <a:rPr lang="it-IT" sz="2400" dirty="0">
                <a:solidFill>
                  <a:schemeClr val="tx1"/>
                </a:solidFill>
              </a:rPr>
              <a:t> Conosce la strada ma finge di non conoscerla. </a:t>
            </a:r>
          </a:p>
          <a:p>
            <a:pPr algn="just">
              <a:buFont typeface="Wingdings" pitchFamily="2" charset="2"/>
              <a:buChar char="Ø"/>
            </a:pPr>
            <a:r>
              <a:rPr lang="it-IT" sz="2400" dirty="0">
                <a:solidFill>
                  <a:schemeClr val="tx1"/>
                </a:solidFill>
              </a:rPr>
              <a:t> Se si perde finge di conoscere la via.</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2</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Chi è e cosa fa l’educatore?</a:t>
            </a:r>
          </a:p>
        </p:txBody>
      </p:sp>
      <p:pic>
        <p:nvPicPr>
          <p:cNvPr id="2050" name="Picture 2" descr="C:\Users\Master\Desktop\2.jpg"/>
          <p:cNvPicPr>
            <a:picLocks noChangeAspect="1" noChangeArrowheads="1"/>
          </p:cNvPicPr>
          <p:nvPr/>
        </p:nvPicPr>
        <p:blipFill>
          <a:blip r:embed="rId2" cstate="print"/>
          <a:srcRect/>
          <a:stretch>
            <a:fillRect/>
          </a:stretch>
        </p:blipFill>
        <p:spPr bwMode="auto">
          <a:xfrm>
            <a:off x="5364088" y="3086962"/>
            <a:ext cx="3672408" cy="1836204"/>
          </a:xfrm>
          <a:prstGeom prst="rect">
            <a:avLst/>
          </a:prstGeom>
          <a:noFill/>
          <a:ln w="25400">
            <a:solidFill>
              <a:srgbClr val="FF0000"/>
            </a:solidFill>
          </a:ln>
        </p:spPr>
      </p:pic>
      <p:sp>
        <p:nvSpPr>
          <p:cNvPr id="10"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1000"/>
                                        <p:tgtEl>
                                          <p:spTgt spid="3">
                                            <p:txEl>
                                              <p:pRg st="4" end="4"/>
                                            </p:txEl>
                                          </p:spTgt>
                                        </p:tgtEl>
                                      </p:cBhvr>
                                    </p:animEffect>
                                    <p:anim calcmode="lin" valueType="num">
                                      <p:cBhvr>
                                        <p:cTn id="4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Effect transition="in" filter="fade">
                                      <p:cBhvr>
                                        <p:cTn id="55" dur="1000"/>
                                        <p:tgtEl>
                                          <p:spTgt spid="3">
                                            <p:txEl>
                                              <p:pRg st="5" end="5"/>
                                            </p:txEl>
                                          </p:spTgt>
                                        </p:tgtEl>
                                      </p:cBhvr>
                                    </p:animEffect>
                                    <p:anim calcmode="lin" valueType="num">
                                      <p:cBhvr>
                                        <p:cTn id="5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Effect transition="in" filter="fade">
                                      <p:cBhvr>
                                        <p:cTn id="62" dur="1000"/>
                                        <p:tgtEl>
                                          <p:spTgt spid="3">
                                            <p:txEl>
                                              <p:pRg st="6" end="6"/>
                                            </p:txEl>
                                          </p:spTgt>
                                        </p:tgtEl>
                                      </p:cBhvr>
                                    </p:animEffect>
                                    <p:anim calcmode="lin" valueType="num">
                                      <p:cBhvr>
                                        <p:cTn id="6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7" end="7"/>
                                            </p:txEl>
                                          </p:spTgt>
                                        </p:tgtEl>
                                        <p:attrNameLst>
                                          <p:attrName>style.visibility</p:attrName>
                                        </p:attrNameLst>
                                      </p:cBhvr>
                                      <p:to>
                                        <p:strVal val="visible"/>
                                      </p:to>
                                    </p:set>
                                    <p:animEffect transition="in" filter="fade">
                                      <p:cBhvr>
                                        <p:cTn id="69" dur="1000"/>
                                        <p:tgtEl>
                                          <p:spTgt spid="3">
                                            <p:txEl>
                                              <p:pRg st="7" end="7"/>
                                            </p:txEl>
                                          </p:spTgt>
                                        </p:tgtEl>
                                      </p:cBhvr>
                                    </p:animEffect>
                                    <p:anim calcmode="lin" valueType="num">
                                      <p:cBhvr>
                                        <p:cTn id="7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8" end="8"/>
                                            </p:txEl>
                                          </p:spTgt>
                                        </p:tgtEl>
                                        <p:attrNameLst>
                                          <p:attrName>style.visibility</p:attrName>
                                        </p:attrNameLst>
                                      </p:cBhvr>
                                      <p:to>
                                        <p:strVal val="visible"/>
                                      </p:to>
                                    </p:set>
                                    <p:animEffect transition="in" filter="fade">
                                      <p:cBhvr>
                                        <p:cTn id="76" dur="1000"/>
                                        <p:tgtEl>
                                          <p:spTgt spid="3">
                                            <p:txEl>
                                              <p:pRg st="8" end="8"/>
                                            </p:txEl>
                                          </p:spTgt>
                                        </p:tgtEl>
                                      </p:cBhvr>
                                    </p:animEffect>
                                    <p:anim calcmode="lin" valueType="num">
                                      <p:cBhvr>
                                        <p:cTn id="7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3">
                                            <p:txEl>
                                              <p:pRg st="9" end="9"/>
                                            </p:txEl>
                                          </p:spTgt>
                                        </p:tgtEl>
                                        <p:attrNameLst>
                                          <p:attrName>style.visibility</p:attrName>
                                        </p:attrNameLst>
                                      </p:cBhvr>
                                      <p:to>
                                        <p:strVal val="visible"/>
                                      </p:to>
                                    </p:set>
                                    <p:animEffect transition="in" filter="fade">
                                      <p:cBhvr>
                                        <p:cTn id="83" dur="1000"/>
                                        <p:tgtEl>
                                          <p:spTgt spid="3">
                                            <p:txEl>
                                              <p:pRg st="9" end="9"/>
                                            </p:txEl>
                                          </p:spTgt>
                                        </p:tgtEl>
                                      </p:cBhvr>
                                    </p:animEffect>
                                    <p:anim calcmode="lin" valueType="num">
                                      <p:cBhvr>
                                        <p:cTn id="8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3">
                                            <p:txEl>
                                              <p:pRg st="10" end="10"/>
                                            </p:txEl>
                                          </p:spTgt>
                                        </p:tgtEl>
                                        <p:attrNameLst>
                                          <p:attrName>style.visibility</p:attrName>
                                        </p:attrNameLst>
                                      </p:cBhvr>
                                      <p:to>
                                        <p:strVal val="visible"/>
                                      </p:to>
                                    </p:set>
                                    <p:animEffect transition="in" filter="fade">
                                      <p:cBhvr>
                                        <p:cTn id="90" dur="1000"/>
                                        <p:tgtEl>
                                          <p:spTgt spid="3">
                                            <p:txEl>
                                              <p:pRg st="10" end="10"/>
                                            </p:txEl>
                                          </p:spTgt>
                                        </p:tgtEl>
                                      </p:cBhvr>
                                    </p:animEffect>
                                    <p:anim calcmode="lin" valueType="num">
                                      <p:cBhvr>
                                        <p:cTn id="9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9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3">
                                            <p:txEl>
                                              <p:pRg st="11" end="11"/>
                                            </p:txEl>
                                          </p:spTgt>
                                        </p:tgtEl>
                                        <p:attrNameLst>
                                          <p:attrName>style.visibility</p:attrName>
                                        </p:attrNameLst>
                                      </p:cBhvr>
                                      <p:to>
                                        <p:strVal val="visible"/>
                                      </p:to>
                                    </p:set>
                                    <p:animEffect transition="in" filter="fade">
                                      <p:cBhvr>
                                        <p:cTn id="97" dur="1000"/>
                                        <p:tgtEl>
                                          <p:spTgt spid="3">
                                            <p:txEl>
                                              <p:pRg st="11" end="11"/>
                                            </p:txEl>
                                          </p:spTgt>
                                        </p:tgtEl>
                                      </p:cBhvr>
                                    </p:animEffect>
                                    <p:anim calcmode="lin" valueType="num">
                                      <p:cBhvr>
                                        <p:cTn id="9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9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3">
                                            <p:txEl>
                                              <p:pRg st="12" end="12"/>
                                            </p:txEl>
                                          </p:spTgt>
                                        </p:tgtEl>
                                        <p:attrNameLst>
                                          <p:attrName>style.visibility</p:attrName>
                                        </p:attrNameLst>
                                      </p:cBhvr>
                                      <p:to>
                                        <p:strVal val="visible"/>
                                      </p:to>
                                    </p:set>
                                    <p:animEffect transition="in" filter="fade">
                                      <p:cBhvr>
                                        <p:cTn id="104" dur="1000"/>
                                        <p:tgtEl>
                                          <p:spTgt spid="3">
                                            <p:txEl>
                                              <p:pRg st="12" end="12"/>
                                            </p:txEl>
                                          </p:spTgt>
                                        </p:tgtEl>
                                      </p:cBhvr>
                                    </p:animEffect>
                                    <p:anim calcmode="lin" valueType="num">
                                      <p:cBhvr>
                                        <p:cTn id="10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10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772816"/>
            <a:ext cx="5616624" cy="4464496"/>
          </a:xfrm>
          <a:solidFill>
            <a:srgbClr val="FFFF00"/>
          </a:solidFill>
          <a:ln w="25400">
            <a:solidFill>
              <a:srgbClr val="FF0000"/>
            </a:solidFill>
          </a:ln>
        </p:spPr>
        <p:txBody>
          <a:bodyPr>
            <a:normAutofit lnSpcReduction="10000"/>
          </a:bodyPr>
          <a:lstStyle/>
          <a:p>
            <a:pPr algn="just"/>
            <a:r>
              <a:rPr lang="it-IT" sz="2400" b="1" dirty="0">
                <a:solidFill>
                  <a:srgbClr val="FF0000"/>
                </a:solidFill>
              </a:rPr>
              <a:t>Ruolo difficile, </a:t>
            </a:r>
            <a:r>
              <a:rPr lang="it-IT" sz="2400" dirty="0">
                <a:solidFill>
                  <a:schemeClr val="tx1"/>
                </a:solidFill>
              </a:rPr>
              <a:t>che tocca nel profondo chi lo ricopre mettendo in gioco il suo tempo e le sue competenze al servizio dei ragazzi. Sa che anche gli educatori hanno bisogno di formazione continua. Ogni tanto bisogna caricare «le pile». </a:t>
            </a:r>
          </a:p>
          <a:p>
            <a:pPr algn="just"/>
            <a:r>
              <a:rPr lang="it-IT" sz="2400" b="1" dirty="0">
                <a:solidFill>
                  <a:srgbClr val="FF0000"/>
                </a:solidFill>
              </a:rPr>
              <a:t>Ruolo che richiede distanziamento</a:t>
            </a:r>
            <a:r>
              <a:rPr lang="it-IT" sz="2400" dirty="0">
                <a:solidFill>
                  <a:schemeClr val="tx1"/>
                </a:solidFill>
              </a:rPr>
              <a:t>, attimi di distacco, di completo riposo, coinvolgimento misurato, distanza calda; ruolo che ogni giorno è differente eppure ha bisogno di costanti per non smarrirsi nelle relazioni che di volta in volta cambiano protagonisti.</a:t>
            </a:r>
          </a:p>
          <a:p>
            <a:pPr algn="just"/>
            <a:endParaRPr lang="it-IT" sz="2400" dirty="0"/>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3</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Educare è un ruolo impegnativo</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1026" name="Picture 2" descr="C:\Users\Master\Desktop\1.jpg"/>
          <p:cNvPicPr>
            <a:picLocks noChangeAspect="1" noChangeArrowheads="1"/>
          </p:cNvPicPr>
          <p:nvPr/>
        </p:nvPicPr>
        <p:blipFill>
          <a:blip r:embed="rId2" cstate="print"/>
          <a:srcRect/>
          <a:stretch>
            <a:fillRect/>
          </a:stretch>
        </p:blipFill>
        <p:spPr bwMode="auto">
          <a:xfrm>
            <a:off x="6012160" y="3068960"/>
            <a:ext cx="2959054"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95936" y="1772816"/>
            <a:ext cx="4896544" cy="4248472"/>
          </a:xfrm>
          <a:solidFill>
            <a:srgbClr val="FFFF00"/>
          </a:solidFill>
          <a:ln w="25400">
            <a:solidFill>
              <a:srgbClr val="FF0000"/>
            </a:solidFill>
          </a:ln>
        </p:spPr>
        <p:txBody>
          <a:bodyPr>
            <a:normAutofit fontScale="25000" lnSpcReduction="20000"/>
          </a:bodyPr>
          <a:lstStyle/>
          <a:p>
            <a:pPr algn="just"/>
            <a:r>
              <a:rPr lang="it-IT" sz="8000" b="1" dirty="0">
                <a:solidFill>
                  <a:srgbClr val="FF0000"/>
                </a:solidFill>
              </a:rPr>
              <a:t>Educare è difficile, </a:t>
            </a:r>
            <a:r>
              <a:rPr lang="it-IT" sz="8000" dirty="0">
                <a:solidFill>
                  <a:schemeClr val="tx1"/>
                </a:solidFill>
              </a:rPr>
              <a:t>al punto che da qualche anno capita di incontrare educatori che non vogliono essere tali. “</a:t>
            </a:r>
            <a:r>
              <a:rPr lang="it-IT" sz="8000" b="1" dirty="0">
                <a:solidFill>
                  <a:schemeClr val="tx1"/>
                </a:solidFill>
              </a:rPr>
              <a:t>Io non posso educare nessuno</a:t>
            </a:r>
            <a:r>
              <a:rPr lang="it-IT" sz="8000" dirty="0">
                <a:solidFill>
                  <a:schemeClr val="tx1"/>
                </a:solidFill>
              </a:rPr>
              <a:t>”, “</a:t>
            </a:r>
            <a:r>
              <a:rPr lang="it-IT" sz="8000" b="1" dirty="0">
                <a:solidFill>
                  <a:schemeClr val="tx1"/>
                </a:solidFill>
              </a:rPr>
              <a:t>io non ho nulla da insegnare</a:t>
            </a:r>
            <a:r>
              <a:rPr lang="it-IT" sz="8000" dirty="0">
                <a:solidFill>
                  <a:schemeClr val="tx1"/>
                </a:solidFill>
              </a:rPr>
              <a:t>”: affermazioni che sembrerebbero manifestare umiltà.</a:t>
            </a:r>
          </a:p>
          <a:p>
            <a:pPr algn="just"/>
            <a:r>
              <a:rPr lang="it-IT" sz="8000" b="1" dirty="0">
                <a:solidFill>
                  <a:srgbClr val="FF0000"/>
                </a:solidFill>
              </a:rPr>
              <a:t>Invece sono il segno della resa</a:t>
            </a:r>
            <a:r>
              <a:rPr lang="it-IT" sz="8000" dirty="0">
                <a:solidFill>
                  <a:schemeClr val="tx1"/>
                </a:solidFill>
              </a:rPr>
              <a:t>, della dismissione di un ruolo, come se un medico dicesse che non può curare nessuno o un politico affermasse di non avere nessun progetto da portare a termine per il bene dei cittadini. </a:t>
            </a:r>
          </a:p>
          <a:p>
            <a:pPr algn="just"/>
            <a:r>
              <a:rPr lang="it-IT" sz="8000" b="1" dirty="0">
                <a:solidFill>
                  <a:srgbClr val="FF0000"/>
                </a:solidFill>
              </a:rPr>
              <a:t>Affermazioni anche un po’ vili</a:t>
            </a:r>
            <a:r>
              <a:rPr lang="it-IT" sz="8000" dirty="0">
                <a:solidFill>
                  <a:schemeClr val="tx1"/>
                </a:solidFill>
              </a:rPr>
              <a:t>, perché portano alla dismissione della responsabilità, all’abbandono degli educandi, che saggiamente se ne vanno da un’altra parte.</a:t>
            </a:r>
          </a:p>
          <a:p>
            <a:pPr algn="just"/>
            <a:br>
              <a:rPr lang="it-IT" sz="2400" dirty="0"/>
            </a:br>
            <a:endParaRPr lang="it-IT" sz="2400" dirty="0"/>
          </a:p>
          <a:p>
            <a:pPr algn="just"/>
            <a:endParaRPr lang="it-IT" sz="2400" dirty="0">
              <a:solidFill>
                <a:schemeClr val="tx1"/>
              </a:solidFill>
            </a:endParaRPr>
          </a:p>
          <a:p>
            <a:pPr algn="just"/>
            <a:endParaRPr lang="it-IT" sz="2400"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4</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Educare. Un ruolo difficile</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2050" name="Picture 2" descr="C:\Users\Master\Desktop\2.jpg"/>
          <p:cNvPicPr>
            <a:picLocks noChangeAspect="1" noChangeArrowheads="1"/>
          </p:cNvPicPr>
          <p:nvPr/>
        </p:nvPicPr>
        <p:blipFill>
          <a:blip r:embed="rId2" cstate="print"/>
          <a:srcRect/>
          <a:stretch>
            <a:fillRect/>
          </a:stretch>
        </p:blipFill>
        <p:spPr bwMode="auto">
          <a:xfrm>
            <a:off x="161048" y="2924944"/>
            <a:ext cx="3661578" cy="17739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1000"/>
                                        <p:tgtEl>
                                          <p:spTgt spid="3">
                                            <p:txEl>
                                              <p:pRg st="3" end="3"/>
                                            </p:txEl>
                                          </p:spTgt>
                                        </p:tgtEl>
                                      </p:cBhvr>
                                    </p:animEffect>
                                    <p:anim calcmode="lin" valueType="num">
                                      <p:cBhvr>
                                        <p:cTn id="4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276872"/>
            <a:ext cx="5400600" cy="3528392"/>
          </a:xfrm>
          <a:solidFill>
            <a:srgbClr val="FFFF00"/>
          </a:solidFill>
          <a:ln w="25400">
            <a:solidFill>
              <a:srgbClr val="FF0000"/>
            </a:solidFill>
          </a:ln>
        </p:spPr>
        <p:txBody>
          <a:bodyPr>
            <a:normAutofit lnSpcReduction="10000"/>
          </a:bodyPr>
          <a:lstStyle/>
          <a:p>
            <a:pPr algn="just"/>
            <a:r>
              <a:rPr lang="it-IT" sz="2400" b="1" dirty="0">
                <a:solidFill>
                  <a:srgbClr val="FF0000"/>
                </a:solidFill>
              </a:rPr>
              <a:t>La prima caratteristica </a:t>
            </a:r>
            <a:r>
              <a:rPr lang="it-IT" sz="2400" dirty="0">
                <a:solidFill>
                  <a:schemeClr val="tx1"/>
                </a:solidFill>
              </a:rPr>
              <a:t>dell’educatore è la sicurezza; una sicurezza mai al riparo dal dubbio, che spesso si trasforma nella sicurezza di avere dubbi, ma che non può mai sfociare negli opposti estremismi dell’arroganza e del totale nichilismo.</a:t>
            </a:r>
          </a:p>
          <a:p>
            <a:pPr algn="just"/>
            <a:r>
              <a:rPr lang="it-IT" sz="2400" b="1" dirty="0">
                <a:solidFill>
                  <a:srgbClr val="FF0000"/>
                </a:solidFill>
              </a:rPr>
              <a:t>L’educatore</a:t>
            </a:r>
            <a:r>
              <a:rPr lang="it-IT" sz="2400" dirty="0">
                <a:solidFill>
                  <a:schemeClr val="tx1"/>
                </a:solidFill>
              </a:rPr>
              <a:t> deve mostrare sicurezza anche quando è insicuro, perché il suo ruolo prevede che conosca la strada o, se si è perso, conosca il modo per ritrovarla.</a:t>
            </a:r>
          </a:p>
          <a:p>
            <a:pPr algn="just"/>
            <a:endParaRPr lang="it-IT" sz="2400"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5</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La sicurezza dell’educatore</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3074" name="Picture 2" descr="C:\Users\Master\Desktop\4.jpg"/>
          <p:cNvPicPr>
            <a:picLocks noChangeAspect="1" noChangeArrowheads="1"/>
          </p:cNvPicPr>
          <p:nvPr/>
        </p:nvPicPr>
        <p:blipFill>
          <a:blip r:embed="rId2" cstate="print"/>
          <a:srcRect/>
          <a:stretch>
            <a:fillRect/>
          </a:stretch>
        </p:blipFill>
        <p:spPr bwMode="auto">
          <a:xfrm>
            <a:off x="5796136" y="3068960"/>
            <a:ext cx="3138054"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419872" y="1844824"/>
            <a:ext cx="5400600" cy="4176464"/>
          </a:xfrm>
          <a:solidFill>
            <a:srgbClr val="FFFF00"/>
          </a:solidFill>
          <a:ln w="25400">
            <a:solidFill>
              <a:srgbClr val="FF0000"/>
            </a:solidFill>
          </a:ln>
        </p:spPr>
        <p:txBody>
          <a:bodyPr>
            <a:normAutofit fontScale="85000" lnSpcReduction="10000"/>
          </a:bodyPr>
          <a:lstStyle/>
          <a:p>
            <a:pPr algn="just"/>
            <a:r>
              <a:rPr lang="it-IT" sz="2400" b="1" dirty="0">
                <a:solidFill>
                  <a:srgbClr val="FF0000"/>
                </a:solidFill>
              </a:rPr>
              <a:t>Nessun relativismo </a:t>
            </a:r>
            <a:r>
              <a:rPr lang="it-IT" sz="2400" dirty="0">
                <a:solidFill>
                  <a:schemeClr val="tx1"/>
                </a:solidFill>
              </a:rPr>
              <a:t>alla moda potrà mai convincerci che esiste perfetta simmetria tra educatore ed educando, tra accompagnatore e accompagnato: in questo caso basterebbe parlare di amicizia senza scomodare l’educazione. </a:t>
            </a:r>
          </a:p>
          <a:p>
            <a:pPr algn="just"/>
            <a:r>
              <a:rPr lang="it-IT" sz="2400" b="1" dirty="0">
                <a:solidFill>
                  <a:srgbClr val="FF0000"/>
                </a:solidFill>
              </a:rPr>
              <a:t>E ovviamente </a:t>
            </a:r>
            <a:r>
              <a:rPr lang="it-IT" sz="2400" dirty="0">
                <a:solidFill>
                  <a:schemeClr val="tx1"/>
                </a:solidFill>
              </a:rPr>
              <a:t>la prima sicurezza dell’educatore è che di fianco a sé, da qualche parte, ha un collega che può aiutarlo e dal quale può imparare.</a:t>
            </a:r>
          </a:p>
          <a:p>
            <a:pPr algn="just"/>
            <a:r>
              <a:rPr lang="it-IT" sz="2400" b="1" dirty="0">
                <a:solidFill>
                  <a:srgbClr val="FF0000"/>
                </a:solidFill>
              </a:rPr>
              <a:t>Dovrebbe essere vietato </a:t>
            </a:r>
            <a:r>
              <a:rPr lang="it-IT" sz="2400" dirty="0">
                <a:solidFill>
                  <a:schemeClr val="tx1"/>
                </a:solidFill>
              </a:rPr>
              <a:t>svolgere il ruolo educativo da soli; se vogliamo che educare sia insegnare a condividere la prima cosa da condividere è la nostra attività educativa, liberandoci da ogni protagonismo, narcisismo, senso di superiorità.</a:t>
            </a:r>
          </a:p>
          <a:p>
            <a:pPr algn="just"/>
            <a:endParaRPr lang="it-IT" sz="2400"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6</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Ogni attività educativa va sempre condivisa</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4098" name="Picture 2" descr="C:\Users\Master\Desktop\3.jpg"/>
          <p:cNvPicPr>
            <a:picLocks noChangeAspect="1" noChangeArrowheads="1"/>
          </p:cNvPicPr>
          <p:nvPr/>
        </p:nvPicPr>
        <p:blipFill>
          <a:blip r:embed="rId2" cstate="print"/>
          <a:srcRect/>
          <a:stretch>
            <a:fillRect/>
          </a:stretch>
        </p:blipFill>
        <p:spPr bwMode="auto">
          <a:xfrm>
            <a:off x="179512" y="2852936"/>
            <a:ext cx="3081119"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988840"/>
            <a:ext cx="5184576" cy="4320480"/>
          </a:xfrm>
          <a:solidFill>
            <a:srgbClr val="FFFF00"/>
          </a:solidFill>
          <a:ln w="25400">
            <a:solidFill>
              <a:srgbClr val="FF0000"/>
            </a:solidFill>
          </a:ln>
        </p:spPr>
        <p:txBody>
          <a:bodyPr>
            <a:normAutofit fontScale="92500"/>
          </a:bodyPr>
          <a:lstStyle/>
          <a:p>
            <a:pPr algn="just"/>
            <a:r>
              <a:rPr lang="it-IT" sz="2400" b="1" dirty="0">
                <a:solidFill>
                  <a:srgbClr val="FF0000"/>
                </a:solidFill>
              </a:rPr>
              <a:t>Ogni inversione </a:t>
            </a:r>
            <a:r>
              <a:rPr lang="it-IT" sz="2400" dirty="0">
                <a:solidFill>
                  <a:schemeClr val="tx1"/>
                </a:solidFill>
              </a:rPr>
              <a:t>del rapporto pedagogico, che non sia in qualche modo prevista come strumento educativo, lascia nelle mani degli educandi una responsabilità che non compete loro.</a:t>
            </a:r>
          </a:p>
          <a:p>
            <a:pPr algn="just"/>
            <a:r>
              <a:rPr lang="it-IT" sz="2400" b="1" dirty="0">
                <a:solidFill>
                  <a:srgbClr val="FF0000"/>
                </a:solidFill>
              </a:rPr>
              <a:t>Ovviamente, </a:t>
            </a:r>
            <a:r>
              <a:rPr lang="it-IT" sz="2400" dirty="0">
                <a:solidFill>
                  <a:schemeClr val="tx1"/>
                </a:solidFill>
              </a:rPr>
              <a:t>l’educatore sa imparare anche dai propri allievi, ma non chiede ai propri allievi di diventare guide; li lascia guidare, ma è chiaro che in quel momento è comunque lui a decidere. </a:t>
            </a:r>
          </a:p>
          <a:p>
            <a:pPr algn="just"/>
            <a:r>
              <a:rPr lang="it-IT" sz="2400" b="1" dirty="0">
                <a:solidFill>
                  <a:srgbClr val="FF0000"/>
                </a:solidFill>
              </a:rPr>
              <a:t>L’educatore</a:t>
            </a:r>
            <a:r>
              <a:rPr lang="it-IT" sz="2400" dirty="0">
                <a:solidFill>
                  <a:schemeClr val="tx1"/>
                </a:solidFill>
              </a:rPr>
              <a:t> non è sempre il decisore, ma è sempre colui che decide chi decide.</a:t>
            </a:r>
          </a:p>
          <a:p>
            <a:pPr algn="just"/>
            <a:endParaRPr lang="it-IT" sz="2400" dirty="0">
              <a:solidFill>
                <a:schemeClr val="tx1"/>
              </a:solidFill>
            </a:endParaRP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7</a:t>
            </a:fld>
            <a:endParaRPr lang="it-IT"/>
          </a:p>
        </p:txBody>
      </p:sp>
      <p:sp>
        <p:nvSpPr>
          <p:cNvPr id="9" name="CasellaDiTesto 8"/>
          <p:cNvSpPr txBox="1"/>
          <p:nvPr/>
        </p:nvSpPr>
        <p:spPr>
          <a:xfrm>
            <a:off x="251520" y="908720"/>
            <a:ext cx="8640960" cy="954107"/>
          </a:xfrm>
          <a:prstGeom prst="rect">
            <a:avLst/>
          </a:prstGeom>
          <a:noFill/>
        </p:spPr>
        <p:txBody>
          <a:bodyPr wrap="square" rtlCol="0">
            <a:spAutoFit/>
          </a:bodyPr>
          <a:lstStyle/>
          <a:p>
            <a:pPr algn="ctr"/>
            <a:r>
              <a:rPr lang="it-IT" sz="2800" b="1" dirty="0">
                <a:solidFill>
                  <a:srgbClr val="0070C0"/>
                </a:solidFill>
              </a:rPr>
              <a:t>Mai invertire il rapporto pedagogico </a:t>
            </a:r>
          </a:p>
          <a:p>
            <a:pPr algn="ctr"/>
            <a:r>
              <a:rPr lang="it-IT" sz="2800" b="1" dirty="0">
                <a:solidFill>
                  <a:srgbClr val="0070C0"/>
                </a:solidFill>
              </a:rPr>
              <a:t>tra educatore  e educando</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5122" name="Picture 2" descr="C:\Users\Master\Desktop\5.jpg"/>
          <p:cNvPicPr>
            <a:picLocks noChangeAspect="1" noChangeArrowheads="1"/>
          </p:cNvPicPr>
          <p:nvPr/>
        </p:nvPicPr>
        <p:blipFill>
          <a:blip r:embed="rId2" cstate="print"/>
          <a:srcRect/>
          <a:stretch>
            <a:fillRect/>
          </a:stretch>
        </p:blipFill>
        <p:spPr bwMode="auto">
          <a:xfrm>
            <a:off x="5580112" y="2996952"/>
            <a:ext cx="3354471" cy="223224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419872" y="1844824"/>
            <a:ext cx="5472608" cy="4248472"/>
          </a:xfrm>
          <a:solidFill>
            <a:srgbClr val="FFFF00"/>
          </a:solidFill>
          <a:ln w="25400">
            <a:solidFill>
              <a:srgbClr val="FF0000"/>
            </a:solidFill>
          </a:ln>
        </p:spPr>
        <p:txBody>
          <a:bodyPr>
            <a:normAutofit fontScale="92500" lnSpcReduction="20000"/>
          </a:bodyPr>
          <a:lstStyle/>
          <a:p>
            <a:pPr algn="just"/>
            <a:r>
              <a:rPr lang="it-IT" sz="2400" b="1" dirty="0">
                <a:solidFill>
                  <a:srgbClr val="FF0000"/>
                </a:solidFill>
              </a:rPr>
              <a:t>Se l’educatore sbaglia </a:t>
            </a:r>
            <a:r>
              <a:rPr lang="it-IT" sz="2400" dirty="0">
                <a:solidFill>
                  <a:schemeClr val="tx1"/>
                </a:solidFill>
              </a:rPr>
              <a:t>non sempre se ne rende conto e a volte se ne accorge troppo tardi; è anche per questo motivo che abbiamo parlato della necessità del lavoro in team o perlomeno a coppie, una situazione nella quale uno dei due educatori osserva l’altro e al termine dell’attività, in privato o in team, gli fa notare sia gli aspetti e i momenti positivi, sia le sbavature e ciò che occorre migliorare. </a:t>
            </a:r>
          </a:p>
          <a:p>
            <a:pPr algn="just"/>
            <a:r>
              <a:rPr lang="it-IT" sz="2400" b="1" dirty="0">
                <a:solidFill>
                  <a:srgbClr val="FF0000"/>
                </a:solidFill>
              </a:rPr>
              <a:t>Il lavoro educativo </a:t>
            </a:r>
            <a:r>
              <a:rPr lang="it-IT" sz="2400" dirty="0">
                <a:solidFill>
                  <a:schemeClr val="tx1"/>
                </a:solidFill>
              </a:rPr>
              <a:t>dovrebbe prevedere sempre una supervisione in diretta, il che tra l’altro permetterebbe di capire che il lavoro dell’educatore non consiste solamente in un fare ma anche in un osservare, uno stare distanti, un non fare.</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8</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L’importanza di un lavoro in team</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6146" name="Picture 2" descr="C:\Users\Master\Desktop\6.jpg"/>
          <p:cNvPicPr>
            <a:picLocks noChangeAspect="1" noChangeArrowheads="1"/>
          </p:cNvPicPr>
          <p:nvPr/>
        </p:nvPicPr>
        <p:blipFill>
          <a:blip r:embed="rId2" cstate="print"/>
          <a:srcRect/>
          <a:stretch>
            <a:fillRect/>
          </a:stretch>
        </p:blipFill>
        <p:spPr bwMode="auto">
          <a:xfrm>
            <a:off x="251520" y="2780928"/>
            <a:ext cx="3076301"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1988840"/>
            <a:ext cx="5472608" cy="4248472"/>
          </a:xfrm>
          <a:solidFill>
            <a:srgbClr val="FFFF00"/>
          </a:solidFill>
          <a:ln w="25400">
            <a:solidFill>
              <a:srgbClr val="FF0000"/>
            </a:solidFill>
          </a:ln>
        </p:spPr>
        <p:txBody>
          <a:bodyPr>
            <a:normAutofit fontScale="92500" lnSpcReduction="10000"/>
          </a:bodyPr>
          <a:lstStyle/>
          <a:p>
            <a:pPr algn="just"/>
            <a:r>
              <a:rPr lang="it-IT" sz="2400" b="1" dirty="0">
                <a:solidFill>
                  <a:srgbClr val="FF0000"/>
                </a:solidFill>
              </a:rPr>
              <a:t>Che fare quando un ghiacciaio </a:t>
            </a:r>
            <a:r>
              <a:rPr lang="it-IT" sz="2400" dirty="0">
                <a:solidFill>
                  <a:schemeClr val="tx1"/>
                </a:solidFill>
              </a:rPr>
              <a:t>sbarra la strada al gruppo di ragazzi che si sta guidando? Osare l’attraversamento oppure tornare indietro?</a:t>
            </a:r>
          </a:p>
          <a:p>
            <a:pPr algn="just"/>
            <a:r>
              <a:rPr lang="it-IT" sz="2400" b="1" dirty="0">
                <a:solidFill>
                  <a:srgbClr val="FF0000"/>
                </a:solidFill>
              </a:rPr>
              <a:t>L’accompagnatore</a:t>
            </a:r>
            <a:r>
              <a:rPr lang="it-IT" sz="2400" dirty="0">
                <a:solidFill>
                  <a:schemeClr val="tx1"/>
                </a:solidFill>
              </a:rPr>
              <a:t> ha l’indubbio compito di proteggere i propri ragazzi, ma quando si passa dalla protezione all’</a:t>
            </a:r>
            <a:r>
              <a:rPr lang="it-IT" sz="2400" dirty="0" err="1">
                <a:solidFill>
                  <a:schemeClr val="tx1"/>
                </a:solidFill>
              </a:rPr>
              <a:t>iperprotettività</a:t>
            </a:r>
            <a:r>
              <a:rPr lang="it-IT" sz="2400" dirty="0">
                <a:solidFill>
                  <a:schemeClr val="tx1"/>
                </a:solidFill>
              </a:rPr>
              <a:t>? </a:t>
            </a:r>
          </a:p>
          <a:p>
            <a:pPr algn="just"/>
            <a:r>
              <a:rPr lang="it-IT" sz="2400" b="1" dirty="0">
                <a:solidFill>
                  <a:srgbClr val="FF0000"/>
                </a:solidFill>
              </a:rPr>
              <a:t>È curioso </a:t>
            </a:r>
            <a:r>
              <a:rPr lang="it-IT" sz="2400" dirty="0">
                <a:solidFill>
                  <a:schemeClr val="tx1"/>
                </a:solidFill>
              </a:rPr>
              <a:t>che in un paese nel quale si è arrivati a proporre che i ragazzi di III media escano da scuola accompagnati fino alle mani dei genitori, poi si lascino soli gli stessi ragazzi per sette ore davanti a uno schermo, che costituisce il pericolo maggiore in cui possa incorrere oggi un adolescente. </a:t>
            </a:r>
          </a:p>
        </p:txBody>
      </p:sp>
      <p:sp>
        <p:nvSpPr>
          <p:cNvPr id="4" name="Segnaposto data 3"/>
          <p:cNvSpPr>
            <a:spLocks noGrp="1"/>
          </p:cNvSpPr>
          <p:nvPr>
            <p:ph type="dt" sz="half" idx="10"/>
          </p:nvPr>
        </p:nvSpPr>
        <p:spPr/>
        <p:txBody>
          <a:bodyPr/>
          <a:lstStyle/>
          <a:p>
            <a:r>
              <a:rPr lang="it-IT"/>
              <a:t>21/08/2020</a:t>
            </a:r>
          </a:p>
        </p:txBody>
      </p:sp>
      <p:sp>
        <p:nvSpPr>
          <p:cNvPr id="5" name="Segnaposto numero diapositiva 4"/>
          <p:cNvSpPr>
            <a:spLocks noGrp="1"/>
          </p:cNvSpPr>
          <p:nvPr>
            <p:ph type="sldNum" sz="quarter" idx="12"/>
          </p:nvPr>
        </p:nvSpPr>
        <p:spPr/>
        <p:txBody>
          <a:bodyPr/>
          <a:lstStyle/>
          <a:p>
            <a:fld id="{970596EC-34A4-42AA-A5B9-9DA3E43AF6DF}" type="slidenum">
              <a:rPr lang="it-IT" smtClean="0"/>
              <a:pPr/>
              <a:t>9</a:t>
            </a:fld>
            <a:endParaRPr lang="it-IT"/>
          </a:p>
        </p:txBody>
      </p:sp>
      <p:sp>
        <p:nvSpPr>
          <p:cNvPr id="9" name="CasellaDiTesto 8"/>
          <p:cNvSpPr txBox="1"/>
          <p:nvPr/>
        </p:nvSpPr>
        <p:spPr>
          <a:xfrm>
            <a:off x="251520" y="908720"/>
            <a:ext cx="8640960" cy="523220"/>
          </a:xfrm>
          <a:prstGeom prst="rect">
            <a:avLst/>
          </a:prstGeom>
          <a:noFill/>
        </p:spPr>
        <p:txBody>
          <a:bodyPr wrap="square" rtlCol="0">
            <a:spAutoFit/>
          </a:bodyPr>
          <a:lstStyle/>
          <a:p>
            <a:pPr algn="ctr"/>
            <a:r>
              <a:rPr lang="it-IT" sz="2800" b="1" dirty="0">
                <a:solidFill>
                  <a:srgbClr val="0070C0"/>
                </a:solidFill>
              </a:rPr>
              <a:t>Tra protezione e iperprotettività</a:t>
            </a:r>
          </a:p>
        </p:txBody>
      </p:sp>
      <p:sp>
        <p:nvSpPr>
          <p:cNvPr id="8" name="Titolo 1"/>
          <p:cNvSpPr txBox="1">
            <a:spLocks/>
          </p:cNvSpPr>
          <p:nvPr/>
        </p:nvSpPr>
        <p:spPr>
          <a:xfrm>
            <a:off x="251520" y="188640"/>
            <a:ext cx="8640960" cy="79208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400" b="1" i="0" u="none" strike="noStrike" kern="1200" cap="none" spc="0" normalizeH="0" baseline="0" noProof="0" dirty="0">
                <a:ln>
                  <a:noFill/>
                </a:ln>
                <a:solidFill>
                  <a:srgbClr val="FF0000"/>
                </a:solidFill>
                <a:effectLst/>
                <a:uLnTx/>
                <a:uFillTx/>
                <a:latin typeface="+mj-lt"/>
                <a:ea typeface="+mj-ea"/>
                <a:cs typeface="+mj-cs"/>
              </a:rPr>
              <a:t>L’educatore. Colui che accompagna</a:t>
            </a:r>
          </a:p>
        </p:txBody>
      </p:sp>
      <p:pic>
        <p:nvPicPr>
          <p:cNvPr id="7170" name="Picture 2" descr="C:\Users\Master\Desktop\7.jpg"/>
          <p:cNvPicPr>
            <a:picLocks noChangeAspect="1" noChangeArrowheads="1"/>
          </p:cNvPicPr>
          <p:nvPr/>
        </p:nvPicPr>
        <p:blipFill>
          <a:blip r:embed="rId2" cstate="print"/>
          <a:srcRect/>
          <a:stretch>
            <a:fillRect/>
          </a:stretch>
        </p:blipFill>
        <p:spPr bwMode="auto">
          <a:xfrm>
            <a:off x="5868144" y="3068960"/>
            <a:ext cx="3029845"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TotalTime>
  <Words>1527</Words>
  <Application>Microsoft Office PowerPoint</Application>
  <PresentationFormat>Presentazione su schermo (4:3)</PresentationFormat>
  <Paragraphs>118</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Wingdings</vt:lpstr>
      <vt:lpstr>Tema di Office</vt:lpstr>
      <vt:lpstr>L’educatore. Colui che accompagna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L’educatore cristiano. Come uno sherpa che accompagna</dc:title>
  <dc:creator>Francesco Cannizzaro</dc:creator>
  <cp:lastModifiedBy>Franco</cp:lastModifiedBy>
  <cp:revision>34</cp:revision>
  <dcterms:created xsi:type="dcterms:W3CDTF">2020-08-21T14:46:38Z</dcterms:created>
  <dcterms:modified xsi:type="dcterms:W3CDTF">2022-11-08T04:45:10Z</dcterms:modified>
</cp:coreProperties>
</file>